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22" r:id="rId3"/>
    <p:sldId id="326" r:id="rId4"/>
    <p:sldId id="313" r:id="rId5"/>
    <p:sldId id="328" r:id="rId6"/>
    <p:sldId id="327" r:id="rId7"/>
    <p:sldId id="334" r:id="rId8"/>
    <p:sldId id="314" r:id="rId9"/>
    <p:sldId id="330" r:id="rId10"/>
    <p:sldId id="333" r:id="rId11"/>
    <p:sldId id="329" r:id="rId12"/>
    <p:sldId id="332" r:id="rId13"/>
    <p:sldId id="331" r:id="rId14"/>
    <p:sldId id="325" r:id="rId15"/>
    <p:sldId id="3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CCFFFF"/>
    <a:srgbClr val="DFC7DF"/>
    <a:srgbClr val="FFCCFF"/>
    <a:srgbClr val="33CCCC"/>
    <a:srgbClr val="C09EF8"/>
    <a:srgbClr val="EFB7AF"/>
    <a:srgbClr val="66FF99"/>
    <a:srgbClr val="F8A6EA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139190754938849E-2"/>
          <c:y val="0.20473422010264686"/>
          <c:w val="0.77630677853504371"/>
          <c:h val="0.6967627299970093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69F-441B-A5C4-9AB14EEA2B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69F-441B-A5C4-9AB14EEA2B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69F-441B-A5C4-9AB14EEA2B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69F-441B-A5C4-9AB14EEA2BE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69F-441B-A5C4-9AB14EEA2BE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69F-441B-A5C4-9AB14EEA2BE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69F-441B-A5C4-9AB14EEA2BEB}"/>
              </c:ext>
            </c:extLst>
          </c:dPt>
          <c:dLbls>
            <c:dLbl>
              <c:idx val="0"/>
              <c:layout>
                <c:manualLayout>
                  <c:x val="-0.20561129966308889"/>
                  <c:y val="0.109841239255766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9900945002485"/>
                      <c:h val="0.168878572016386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69F-441B-A5C4-9AB14EEA2BEB}"/>
                </c:ext>
              </c:extLst>
            </c:dLbl>
            <c:dLbl>
              <c:idx val="1"/>
              <c:layout>
                <c:manualLayout>
                  <c:x val="-0.11665100746838523"/>
                  <c:y val="-0.1669391404881044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12200952935522"/>
                      <c:h val="0.167986383334035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69F-441B-A5C4-9AB14EEA2BEB}"/>
                </c:ext>
              </c:extLst>
            </c:dLbl>
            <c:dLbl>
              <c:idx val="2"/>
              <c:layout>
                <c:manualLayout>
                  <c:x val="-0.12610826379336113"/>
                  <c:y val="-0.2809384072006685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904019997722627"/>
                      <c:h val="0.168878572016386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69F-441B-A5C4-9AB14EEA2BEB}"/>
                </c:ext>
              </c:extLst>
            </c:dLbl>
            <c:dLbl>
              <c:idx val="3"/>
              <c:layout>
                <c:manualLayout>
                  <c:x val="0.12336677979785333"/>
                  <c:y val="-0.1216052839515094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21454648677205"/>
                      <c:h val="0.168878572016386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69F-441B-A5C4-9AB14EEA2BEB}"/>
                </c:ext>
              </c:extLst>
            </c:dLbl>
            <c:dLbl>
              <c:idx val="4"/>
              <c:layout>
                <c:manualLayout>
                  <c:x val="-0.10806314695379574"/>
                  <c:y val="-1.090879320323351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69F-441B-A5C4-9AB14EEA2BEB}"/>
                </c:ext>
              </c:extLst>
            </c:dLbl>
            <c:dLbl>
              <c:idx val="5"/>
              <c:layout>
                <c:manualLayout>
                  <c:x val="-2.5427156125894558E-2"/>
                  <c:y val="-6.7377214940439337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69F-441B-A5C4-9AB14EEA2BEB}"/>
                </c:ext>
              </c:extLst>
            </c:dLbl>
            <c:dLbl>
              <c:idx val="6"/>
              <c:layout>
                <c:manualLayout>
                  <c:x val="0.10795014168831162"/>
                  <c:y val="-2.124258767501718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69F-441B-A5C4-9AB14EEA2B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دانشکده فنی منتظری</c:v>
                </c:pt>
                <c:pt idx="1">
                  <c:v>آموزشکده الزهرا</c:v>
                </c:pt>
                <c:pt idx="2">
                  <c:v>آموزشکده های سبزوار</c:v>
                </c:pt>
                <c:pt idx="3">
                  <c:v>آموزشکده های نیشابور</c:v>
                </c:pt>
                <c:pt idx="4">
                  <c:v>آموزشکده گناباد</c:v>
                </c:pt>
                <c:pt idx="5">
                  <c:v>آموزشکده قوچان</c:v>
                </c:pt>
                <c:pt idx="6">
                  <c:v>آموزشکده ثامن الحجج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12</c:v>
                </c:pt>
                <c:pt idx="1">
                  <c:v>6</c:v>
                </c:pt>
                <c:pt idx="2">
                  <c:v>11</c:v>
                </c:pt>
                <c:pt idx="3">
                  <c:v>14</c:v>
                </c:pt>
                <c:pt idx="4">
                  <c:v>1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69F-441B-A5C4-9AB14EEA2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836576793122112E-2"/>
          <c:y val="0.15800048240646639"/>
          <c:w val="0.84484387842274011"/>
          <c:h val="0.7583662181123143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DFD-483D-9284-3D549ADC34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DFD-483D-9284-3D549ADC34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DFD-483D-9284-3D549ADC34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DFD-483D-9284-3D549ADC34B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DFD-483D-9284-3D549ADC34B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DFD-483D-9284-3D549ADC34B2}"/>
              </c:ext>
            </c:extLst>
          </c:dPt>
          <c:dLbls>
            <c:dLbl>
              <c:idx val="0"/>
              <c:layout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DFD-483D-9284-3D549ADC34B2}"/>
                </c:ext>
              </c:extLst>
            </c:dLbl>
            <c:dLbl>
              <c:idx val="1"/>
              <c:layout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DFD-483D-9284-3D549ADC34B2}"/>
                </c:ext>
              </c:extLst>
            </c:dLbl>
            <c:dLbl>
              <c:idx val="2"/>
              <c:layout>
                <c:manualLayout>
                  <c:x val="9.2736740364736045E-2"/>
                  <c:y val="-0.25513285832105942"/>
                </c:manualLayout>
              </c:layout>
              <c:tx>
                <c:rich>
                  <a:bodyPr/>
                  <a:lstStyle/>
                  <a:p>
                    <a:fld id="{AADEC0CC-597F-459E-9ED1-07A1DD98C3A1}" type="CATEGORYNAME">
                      <a:rPr lang="fa-IR" sz="1600" dirty="0"/>
                      <a:pPr/>
                      <a:t>[CATEGORY NAME]</a:t>
                    </a:fld>
                    <a:r>
                      <a:rPr lang="fa-IR" baseline="0" dirty="0"/>
                      <a:t>؛ </a:t>
                    </a:r>
                    <a:fld id="{446A602C-7FB4-4B65-A476-51823D84BAA9}" type="VALUE">
                      <a:rPr lang="fa-IR" baseline="0" dirty="0"/>
                      <a:pPr/>
                      <a:t>[VALUE]</a:t>
                    </a:fld>
                    <a:endParaRPr lang="fa-IR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93496800612624"/>
                      <c:h val="0.140765616340697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DFD-483D-9284-3D549ADC34B2}"/>
                </c:ext>
              </c:extLst>
            </c:dLbl>
            <c:dLbl>
              <c:idx val="3"/>
              <c:layout>
                <c:manualLayout>
                  <c:x val="0.17474898961743887"/>
                  <c:y val="-0.1139162085435402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44803781520993"/>
                      <c:h val="0.140765616340697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DFD-483D-9284-3D549ADC34B2}"/>
                </c:ext>
              </c:extLst>
            </c:dLbl>
            <c:dLbl>
              <c:idx val="4"/>
              <c:layout>
                <c:manualLayout>
                  <c:x val="-1.485269110652883E-2"/>
                  <c:y val="-2.893608335777046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DFD-483D-9284-3D549ADC34B2}"/>
                </c:ext>
              </c:extLst>
            </c:dLbl>
            <c:dLbl>
              <c:idx val="5"/>
              <c:layout>
                <c:manualLayout>
                  <c:x val="0.10019077058905748"/>
                  <c:y val="-1.75002449864514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DFD-483D-9284-3D549ADC3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دانشکده فنی منتظری</c:v>
                </c:pt>
                <c:pt idx="1">
                  <c:v>آموزشکده الزهرا</c:v>
                </c:pt>
                <c:pt idx="2">
                  <c:v>آموزشکده های سبزوار</c:v>
                </c:pt>
                <c:pt idx="3">
                  <c:v>آموزشکده های نیشابور</c:v>
                </c:pt>
                <c:pt idx="4">
                  <c:v>آموزشکده تربت حیدریه</c:v>
                </c:pt>
                <c:pt idx="5">
                  <c:v>آموزشکده ثامن الحجج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</c:v>
                </c:pt>
                <c:pt idx="1">
                  <c:v>6</c:v>
                </c:pt>
                <c:pt idx="2">
                  <c:v>3</c:v>
                </c:pt>
                <c:pt idx="3">
                  <c:v>18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DFD-483D-9284-3D549ADC34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32775"/>
      </p:ext>
    </p:extLst>
  </p:cSld>
  <p:clrMapOvr>
    <a:masterClrMapping/>
  </p:clrMapOvr>
  <p:transition advTm="5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33558"/>
      </p:ext>
    </p:extLst>
  </p:cSld>
  <p:clrMapOvr>
    <a:masterClrMapping/>
  </p:clrMapOvr>
  <p:transition advTm="5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74099"/>
      </p:ext>
    </p:extLst>
  </p:cSld>
  <p:clrMapOvr>
    <a:masterClrMapping/>
  </p:clrMapOvr>
  <p:transition advTm="5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58591"/>
      </p:ext>
    </p:extLst>
  </p:cSld>
  <p:clrMapOvr>
    <a:masterClrMapping/>
  </p:clrMapOvr>
  <p:transition advTm="5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56153"/>
      </p:ext>
    </p:extLst>
  </p:cSld>
  <p:clrMapOvr>
    <a:masterClrMapping/>
  </p:clrMapOvr>
  <p:transition advTm="5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84642"/>
      </p:ext>
    </p:extLst>
  </p:cSld>
  <p:clrMapOvr>
    <a:masterClrMapping/>
  </p:clrMapOvr>
  <p:transition advTm="5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75046"/>
      </p:ext>
    </p:extLst>
  </p:cSld>
  <p:clrMapOvr>
    <a:masterClrMapping/>
  </p:clrMapOvr>
  <p:transition advTm="5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4518"/>
      </p:ext>
    </p:extLst>
  </p:cSld>
  <p:clrMapOvr>
    <a:masterClrMapping/>
  </p:clrMapOvr>
  <p:transition advTm="5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26657"/>
      </p:ext>
    </p:extLst>
  </p:cSld>
  <p:clrMapOvr>
    <a:masterClrMapping/>
  </p:clrMapOvr>
  <p:transition advTm="5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12542"/>
      </p:ext>
    </p:extLst>
  </p:cSld>
  <p:clrMapOvr>
    <a:masterClrMapping/>
  </p:clrMapOvr>
  <p:transition advTm="5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3610"/>
      </p:ext>
    </p:extLst>
  </p:cSld>
  <p:clrMapOvr>
    <a:masterClrMapping/>
  </p:clrMapOvr>
  <p:transition advTm="5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28532-DB0C-4F78-A322-8E00D2FBAEF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B7077-1FCB-477B-AA35-ECBFD537B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8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jp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6.png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750"/>
          </a:xfrm>
          <a:prstGeom prst="rect">
            <a:avLst/>
          </a:prstGeom>
        </p:spPr>
      </p:pic>
      <p:pic>
        <p:nvPicPr>
          <p:cNvPr id="3" name="Track 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069" y="6573677"/>
            <a:ext cx="81956" cy="8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split orient="vert"/>
      </p:transition>
    </mc:Choice>
    <mc:Fallback xmlns="">
      <p:transition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796" y="167700"/>
            <a:ext cx="1151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تقدیر از برگزیدگان مسابقات در هفته </a:t>
            </a:r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پژوهش استان خراسان رضوی </a:t>
            </a:r>
            <a:endParaRPr lang="en-US" sz="36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6" name="image5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957092" y="1289319"/>
            <a:ext cx="1298995" cy="1990641"/>
          </a:xfrm>
          <a:prstGeom prst="rect">
            <a:avLst/>
          </a:prstGeom>
          <a:ln/>
        </p:spPr>
      </p:pic>
      <p:pic>
        <p:nvPicPr>
          <p:cNvPr id="7" name="image3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5567" y="1289319"/>
            <a:ext cx="1410052" cy="1999301"/>
          </a:xfrm>
          <a:prstGeom prst="rect">
            <a:avLst/>
          </a:prstGeom>
          <a:ln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82179"/>
              </p:ext>
            </p:extLst>
          </p:nvPr>
        </p:nvGraphicFramePr>
        <p:xfrm>
          <a:off x="5572581" y="1032871"/>
          <a:ext cx="6297452" cy="580360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74363">
                  <a:extLst>
                    <a:ext uri="{9D8B030D-6E8A-4147-A177-3AD203B41FA5}">
                      <a16:colId xmlns:a16="http://schemas.microsoft.com/office/drawing/2014/main" val="1120679113"/>
                    </a:ext>
                  </a:extLst>
                </a:gridCol>
                <a:gridCol w="1574363">
                  <a:extLst>
                    <a:ext uri="{9D8B030D-6E8A-4147-A177-3AD203B41FA5}">
                      <a16:colId xmlns:a16="http://schemas.microsoft.com/office/drawing/2014/main" val="1416053829"/>
                    </a:ext>
                  </a:extLst>
                </a:gridCol>
                <a:gridCol w="1574363">
                  <a:extLst>
                    <a:ext uri="{9D8B030D-6E8A-4147-A177-3AD203B41FA5}">
                      <a16:colId xmlns:a16="http://schemas.microsoft.com/office/drawing/2014/main" val="1049616116"/>
                    </a:ext>
                  </a:extLst>
                </a:gridCol>
                <a:gridCol w="1574363">
                  <a:extLst>
                    <a:ext uri="{9D8B030D-6E8A-4147-A177-3AD203B41FA5}">
                      <a16:colId xmlns:a16="http://schemas.microsoft.com/office/drawing/2014/main" val="197925460"/>
                    </a:ext>
                  </a:extLst>
                </a:gridCol>
              </a:tblGrid>
              <a:tr h="618309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anose="00000400000000000000" pitchFamily="2" charset="-78"/>
                        </a:rPr>
                        <a:t>نام مسابقه</a:t>
                      </a:r>
                      <a:endParaRPr lang="fa-IR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anose="00000400000000000000" pitchFamily="2" charset="-78"/>
                        </a:rPr>
                        <a:t>مرکز</a:t>
                      </a:r>
                      <a:r>
                        <a:rPr lang="fa-IR" baseline="0" dirty="0" smtClean="0">
                          <a:cs typeface="B Nazanin" panose="00000400000000000000" pitchFamily="2" charset="-78"/>
                        </a:rPr>
                        <a:t> مجری</a:t>
                      </a:r>
                      <a:endParaRPr lang="fa-IR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anose="00000400000000000000" pitchFamily="2" charset="-78"/>
                        </a:rPr>
                        <a:t>سطح مسابقه</a:t>
                      </a:r>
                      <a:endParaRPr lang="fa-IR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Nazanin" panose="00000400000000000000" pitchFamily="2" charset="-78"/>
                        </a:rPr>
                        <a:t>برگزیدگان</a:t>
                      </a:r>
                      <a:endParaRPr lang="fa-IR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1682355"/>
                  </a:ext>
                </a:extLst>
              </a:tr>
              <a:tr h="410448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ایده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دانشکده منتظری</a:t>
                      </a:r>
                    </a:p>
                    <a:p>
                      <a:pPr algn="ctr" rtl="1"/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استانی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دانشکده</a:t>
                      </a:r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 منتظری</a:t>
                      </a:r>
                    </a:p>
                    <a:p>
                      <a:pPr algn="ctr" rtl="1"/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آموزشکده الزهرا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6207046"/>
                  </a:ext>
                </a:extLst>
              </a:tr>
              <a:tr h="1072600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کتابخوانی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دانشکده منتظری</a:t>
                      </a:r>
                    </a:p>
                    <a:p>
                      <a:pPr algn="ctr" rtl="1"/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کشوری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</a:t>
                      </a:r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 شهرکرد</a:t>
                      </a:r>
                    </a:p>
                    <a:p>
                      <a:pPr algn="ctr" rtl="1"/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دانشکده منتظری</a:t>
                      </a:r>
                    </a:p>
                    <a:p>
                      <a:pPr algn="ctr" rtl="1"/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آموزشکده ملایر</a:t>
                      </a:r>
                    </a:p>
                    <a:p>
                      <a:pPr algn="ctr" rtl="1"/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آموزشکده ولیعصر</a:t>
                      </a:r>
                    </a:p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</a:t>
                      </a:r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 ساری</a:t>
                      </a:r>
                    </a:p>
                    <a:p>
                      <a:pPr algn="ctr" rtl="1"/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آموزشکده میبد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9178306"/>
                  </a:ext>
                </a:extLst>
              </a:tr>
              <a:tr h="491378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طراحی لوگو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 سبزوار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استانی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 سبزوار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9239084"/>
                  </a:ext>
                </a:extLst>
              </a:tr>
              <a:tr h="435673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طراحی تابلو</a:t>
                      </a:r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 سردرب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 سبزوار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استانی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 سبزوار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9193362"/>
                  </a:ext>
                </a:extLst>
              </a:tr>
              <a:tr h="407706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طراحی پوستررعایت</a:t>
                      </a:r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 حقوق شهروندی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 نیشابور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استانی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 نیشابور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8530811"/>
                  </a:ext>
                </a:extLst>
              </a:tr>
              <a:tr h="407706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پرورش</a:t>
                      </a:r>
                      <a:r>
                        <a:rPr lang="fa-IR" sz="1600" b="1" baseline="0" dirty="0" smtClean="0">
                          <a:cs typeface="B Nazanin" panose="00000400000000000000" pitchFamily="2" charset="-78"/>
                        </a:rPr>
                        <a:t> مهارت ذهن خلاق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 نیشابور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استانی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 نیشابور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714529"/>
                  </a:ext>
                </a:extLst>
              </a:tr>
              <a:tr h="407706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طراحی و مدل سازی صنعتی 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 نیشابور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استانی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آموزشکده نیشابور</a:t>
                      </a:r>
                      <a:endParaRPr lang="fa-IR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941152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30" y="2794330"/>
            <a:ext cx="1615489" cy="2280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13" y="1278653"/>
            <a:ext cx="1423727" cy="2009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28" y="2163354"/>
            <a:ext cx="1594127" cy="22505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9" y="4132534"/>
            <a:ext cx="1589959" cy="2250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197" y="4132534"/>
            <a:ext cx="1552091" cy="22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796" y="167700"/>
            <a:ext cx="1151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وبینار های برگزار شده علمی و تخصصی استان خراسان رضوی</a:t>
            </a:r>
            <a:endParaRPr lang="fa-IR" sz="36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018575208"/>
              </p:ext>
            </p:extLst>
          </p:nvPr>
        </p:nvGraphicFramePr>
        <p:xfrm>
          <a:off x="1463472" y="814031"/>
          <a:ext cx="9265055" cy="597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89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4312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60044" y="198478"/>
            <a:ext cx="7620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برخی وبینارهای هفته پژوهش استان خراسان رضوی </a:t>
            </a:r>
            <a:endParaRPr lang="en-US" sz="32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73" y="1346621"/>
            <a:ext cx="1235547" cy="185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71" y="2713152"/>
            <a:ext cx="1530712" cy="2125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70" y="5207920"/>
            <a:ext cx="2085575" cy="14460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5" y="1177729"/>
            <a:ext cx="1721617" cy="22135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32" y="1272167"/>
            <a:ext cx="2279099" cy="1519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92" y="2514674"/>
            <a:ext cx="1678634" cy="256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25" y="4522987"/>
            <a:ext cx="2490780" cy="1868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57" y="3138468"/>
            <a:ext cx="2233842" cy="1523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38" y="4948813"/>
            <a:ext cx="1315065" cy="16907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5" y="4706214"/>
            <a:ext cx="1480161" cy="19030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50" y="1272168"/>
            <a:ext cx="1648166" cy="2119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92" y="1017311"/>
            <a:ext cx="1065622" cy="15088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01" y="1240604"/>
            <a:ext cx="1183113" cy="16702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407" y="1680022"/>
            <a:ext cx="1104675" cy="15595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655" y="3521441"/>
            <a:ext cx="1312896" cy="18569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07" y="3102758"/>
            <a:ext cx="1204204" cy="17031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90" y="3272114"/>
            <a:ext cx="1149942" cy="1611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51" y="2737511"/>
            <a:ext cx="1104854" cy="15597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0" y="4747175"/>
            <a:ext cx="1291161" cy="1821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76" y="4838439"/>
            <a:ext cx="1667390" cy="12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6440"/>
      </p:ext>
    </p:extLst>
  </p:cSld>
  <p:clrMapOvr>
    <a:masterClrMapping/>
  </p:clrMapOvr>
  <p:transition spd="slow" advClick="0" advTm="4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7796" y="167700"/>
            <a:ext cx="1151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مقالات اساتید هئیت علمی استان خراسان رضوی</a:t>
            </a:r>
            <a:endParaRPr lang="fa-IR" sz="36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599721160"/>
              </p:ext>
            </p:extLst>
          </p:nvPr>
        </p:nvGraphicFramePr>
        <p:xfrm>
          <a:off x="1439694" y="1147683"/>
          <a:ext cx="926505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09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198478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مراسم پایانی هفته پژوهش و فناوری استان خراسان رضوی</a:t>
            </a:r>
            <a:endParaRPr lang="fa-IR" sz="32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911" y="6086007"/>
            <a:ext cx="394236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www.msrt-expo.ir</a:t>
            </a:r>
            <a:endParaRPr lang="fa-IR" sz="4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77" y="1395507"/>
            <a:ext cx="3038475" cy="4276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10" y="1395507"/>
            <a:ext cx="6649706" cy="449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88849" y="5937063"/>
            <a:ext cx="5388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400" dirty="0" smtClean="0">
                <a:solidFill>
                  <a:schemeClr val="bg1"/>
                </a:solidFill>
                <a:cs typeface="B Titr" panose="00000700000000000000" pitchFamily="2" charset="-78"/>
              </a:rPr>
              <a:t>با تشکر از توجه شما</a:t>
            </a:r>
            <a:endParaRPr lang="en-US" sz="4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86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710" y="133163"/>
            <a:ext cx="12048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گزارش هفته پژوهش و فناوری سال 1399- استان خراسان رضوی</a:t>
            </a:r>
            <a:endParaRPr lang="fa-IR" sz="40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1" y="1590636"/>
            <a:ext cx="1953747" cy="131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11" y="1590636"/>
            <a:ext cx="2103544" cy="1337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70" y="3498599"/>
            <a:ext cx="2027850" cy="133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92" y="5254503"/>
            <a:ext cx="2169092" cy="1444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5" y="3352711"/>
            <a:ext cx="2005466" cy="150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92" y="5254503"/>
            <a:ext cx="1800791" cy="1372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54" y="5254503"/>
            <a:ext cx="1751029" cy="131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27" y="5220296"/>
            <a:ext cx="2010568" cy="1381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3" r="5260"/>
          <a:stretch/>
        </p:blipFill>
        <p:spPr>
          <a:xfrm>
            <a:off x="2097708" y="1180210"/>
            <a:ext cx="7681093" cy="412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89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vortex dir="r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65877" y="198478"/>
            <a:ext cx="88251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مراکز زیرمجموعه استان خراسان رضوی</a:t>
            </a:r>
            <a:endParaRPr lang="fa-IR" sz="32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262167"/>
              </p:ext>
            </p:extLst>
          </p:nvPr>
        </p:nvGraphicFramePr>
        <p:xfrm>
          <a:off x="243838" y="1343023"/>
          <a:ext cx="11733978" cy="46634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38338">
                  <a:extLst>
                    <a:ext uri="{9D8B030D-6E8A-4147-A177-3AD203B41FA5}">
                      <a16:colId xmlns:a16="http://schemas.microsoft.com/office/drawing/2014/main" val="190501345"/>
                    </a:ext>
                  </a:extLst>
                </a:gridCol>
                <a:gridCol w="1558519">
                  <a:extLst>
                    <a:ext uri="{9D8B030D-6E8A-4147-A177-3AD203B41FA5}">
                      <a16:colId xmlns:a16="http://schemas.microsoft.com/office/drawing/2014/main" val="3549126006"/>
                    </a:ext>
                  </a:extLst>
                </a:gridCol>
                <a:gridCol w="1841887">
                  <a:extLst>
                    <a:ext uri="{9D8B030D-6E8A-4147-A177-3AD203B41FA5}">
                      <a16:colId xmlns:a16="http://schemas.microsoft.com/office/drawing/2014/main" val="1249241024"/>
                    </a:ext>
                  </a:extLst>
                </a:gridCol>
                <a:gridCol w="1300913">
                  <a:extLst>
                    <a:ext uri="{9D8B030D-6E8A-4147-A177-3AD203B41FA5}">
                      <a16:colId xmlns:a16="http://schemas.microsoft.com/office/drawing/2014/main" val="949436469"/>
                    </a:ext>
                  </a:extLst>
                </a:gridCol>
                <a:gridCol w="1455478">
                  <a:extLst>
                    <a:ext uri="{9D8B030D-6E8A-4147-A177-3AD203B41FA5}">
                      <a16:colId xmlns:a16="http://schemas.microsoft.com/office/drawing/2014/main" val="2149142128"/>
                    </a:ext>
                  </a:extLst>
                </a:gridCol>
                <a:gridCol w="1738843">
                  <a:extLst>
                    <a:ext uri="{9D8B030D-6E8A-4147-A177-3AD203B41FA5}">
                      <a16:colId xmlns:a16="http://schemas.microsoft.com/office/drawing/2014/main" val="3699533801"/>
                    </a:ext>
                  </a:extLst>
                </a:gridCol>
              </a:tblGrid>
              <a:tr h="593207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نام مرکز</a:t>
                      </a:r>
                      <a:endParaRPr lang="fa-IR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مساحت</a:t>
                      </a:r>
                      <a:endParaRPr lang="fa-IR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تعداد دانشجویان</a:t>
                      </a:r>
                      <a:endParaRPr lang="fa-IR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تعداد رشته محل کاردانی</a:t>
                      </a:r>
                      <a:endParaRPr lang="fa-IR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تعداد رشته محل کارشناسی</a:t>
                      </a:r>
                      <a:endParaRPr lang="fa-IR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تعداد اساتید</a:t>
                      </a:r>
                      <a:r>
                        <a:rPr lang="fa-IR" b="1" baseline="0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 و اعضای هیات علمی</a:t>
                      </a:r>
                      <a:endParaRPr lang="fa-IR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9379594"/>
                  </a:ext>
                </a:extLst>
              </a:tr>
              <a:tr h="166710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دانشکده</a:t>
                      </a:r>
                      <a:r>
                        <a:rPr lang="fa-IR" sz="1600" b="1" baseline="0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 فنی شهید منتظری مشهد</a:t>
                      </a:r>
                      <a:endParaRPr lang="fa-IR" sz="1600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110000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3100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12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11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380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1724231"/>
                  </a:ext>
                </a:extLst>
              </a:tr>
              <a:tr h="338975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آموزشکده فنی شماره دو مشهد – ثامن الحجج(ع)</a:t>
                      </a:r>
                      <a:endParaRPr lang="fa-IR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67440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900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6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4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6276176"/>
                  </a:ext>
                </a:extLst>
              </a:tr>
              <a:tr h="333377">
                <a:tc>
                  <a:txBody>
                    <a:bodyPr/>
                    <a:lstStyle/>
                    <a:p>
                      <a:pPr algn="ctr"/>
                      <a:r>
                        <a:rPr lang="fa-IR" sz="1400" b="1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آموزشکده فنی و حرفه ای دختران مشهد – الزهرا(س)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24300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2067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11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4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213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716360"/>
                  </a:ext>
                </a:extLst>
              </a:tr>
              <a:tr h="338975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آموزشکده فنی قوچان – شهید رجایی </a:t>
                      </a:r>
                      <a:endParaRPr lang="fa-IR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8444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370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5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2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64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0529445"/>
                  </a:ext>
                </a:extLst>
              </a:tr>
              <a:tr h="348664">
                <a:tc>
                  <a:txBody>
                    <a:bodyPr/>
                    <a:lstStyle/>
                    <a:p>
                      <a:pPr algn="ctr"/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آموزشکده فنی دختران سبزوار </a:t>
                      </a:r>
                      <a:endParaRPr lang="fa-IR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70000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1469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6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130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143475"/>
                  </a:ext>
                </a:extLst>
              </a:tr>
              <a:tr h="338975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آموزشکده فنی سبزوار – امام خمینی </a:t>
                      </a:r>
                      <a:endParaRPr lang="fa-IR" sz="1600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35000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1100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12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5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138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2001688"/>
                  </a:ext>
                </a:extLst>
              </a:tr>
              <a:tr h="338975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آموزشکده فنی و حرفه ای گناباد</a:t>
                      </a:r>
                      <a:endParaRPr lang="fa-IR" sz="1600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32000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296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7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4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72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904474"/>
                  </a:ext>
                </a:extLst>
              </a:tr>
              <a:tr h="338975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آموزشکده فنی پسران تربت حیدریه</a:t>
                      </a:r>
                      <a:endParaRPr lang="fa-IR" sz="1600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190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4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3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41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9782541"/>
                  </a:ext>
                </a:extLst>
              </a:tr>
              <a:tr h="338975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آموزشکده فنی پسران نیشابور</a:t>
                      </a:r>
                      <a:endParaRPr lang="fa-IR" sz="1600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11960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609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6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5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112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1014148"/>
                  </a:ext>
                </a:extLst>
              </a:tr>
              <a:tr h="338975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آموزشکده فنی دختران نیشابور</a:t>
                      </a:r>
                      <a:endParaRPr lang="fa-IR" sz="1600" b="1" dirty="0">
                        <a:solidFill>
                          <a:schemeClr val="tx1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64420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911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8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4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127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7140163"/>
                  </a:ext>
                </a:extLst>
              </a:tr>
              <a:tr h="3389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Nazanin" panose="00000400000000000000" pitchFamily="2" charset="-78"/>
                        </a:rPr>
                        <a:t>آموزشکده کشاورزی نیشابور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6440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466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7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9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58</a:t>
                      </a:r>
                      <a:endParaRPr lang="fa-I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1493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38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vortex dir="r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08609" y="198478"/>
            <a:ext cx="6043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رونمایی های انجام شده در هفته پژوهش </a:t>
            </a:r>
            <a:endParaRPr lang="en-US" sz="32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12" y="1256415"/>
            <a:ext cx="3488428" cy="2603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42" y="1300917"/>
            <a:ext cx="3507124" cy="2559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0" y="1256416"/>
            <a:ext cx="3475644" cy="2603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8119243" y="4179466"/>
            <a:ext cx="3476128" cy="23575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دستگاه بدنسازی چند منظوره </a:t>
            </a:r>
          </a:p>
          <a:p>
            <a:pPr algn="ctr"/>
            <a:endParaRPr lang="fa-IR" sz="7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مجری : آقای مهندس جعفر ثنائی </a:t>
            </a:r>
          </a:p>
          <a:p>
            <a:pPr algn="ctr"/>
            <a:endParaRPr lang="en-US" sz="10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دانشکده فنی منتظری مشهد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5112" y="4179466"/>
            <a:ext cx="3476128" cy="23575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عملگر هوشمند پنجره </a:t>
            </a:r>
            <a:endParaRPr lang="en-US" b="1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مجری : آقای مهندس جعفر ثنائی </a:t>
            </a:r>
          </a:p>
          <a:p>
            <a:pPr algn="ctr"/>
            <a:endParaRPr lang="en-US" sz="10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دانشکده فنی منتظری مشهد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4616" y="4179466"/>
            <a:ext cx="3476128" cy="23575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سامانه اتوماسیون اداری مرکز رشد</a:t>
            </a:r>
            <a:endParaRPr lang="en-US" b="1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algn="ctr"/>
            <a:endParaRPr lang="fa-IR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مجری : هسته فناوران دامون</a:t>
            </a:r>
          </a:p>
          <a:p>
            <a:pPr algn="ctr"/>
            <a:endParaRPr lang="en-US" sz="10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دانشکده فنی منتظری مشهد</a:t>
            </a:r>
          </a:p>
        </p:txBody>
      </p:sp>
    </p:spTree>
    <p:extLst>
      <p:ext uri="{BB962C8B-B14F-4D97-AF65-F5344CB8AC3E}">
        <p14:creationId xmlns:p14="http://schemas.microsoft.com/office/powerpoint/2010/main" val="414405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5453" y="289235"/>
            <a:ext cx="10885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dirty="0" smtClean="0">
                <a:solidFill>
                  <a:srgbClr val="C00000"/>
                </a:solidFill>
                <a:cs typeface="B Titr" panose="00000700000000000000" pitchFamily="2" charset="-78"/>
              </a:rPr>
              <a:t>حضوردر بیست و </a:t>
            </a:r>
            <a:r>
              <a:rPr lang="fa-IR" sz="2400" dirty="0">
                <a:solidFill>
                  <a:srgbClr val="C00000"/>
                </a:solidFill>
                <a:cs typeface="B Titr" panose="00000700000000000000" pitchFamily="2" charset="-78"/>
              </a:rPr>
              <a:t>یکمین نمایشگاه دستاوردهای پژوهش و </a:t>
            </a:r>
            <a:r>
              <a:rPr lang="fa-IR" sz="2400" dirty="0" smtClean="0">
                <a:solidFill>
                  <a:srgbClr val="C00000"/>
                </a:solidFill>
                <a:cs typeface="B Titr" panose="00000700000000000000" pitchFamily="2" charset="-78"/>
              </a:rPr>
              <a:t>فناوری و فن بازار وزارت علوم - آذر 1399</a:t>
            </a:r>
            <a:endParaRPr lang="fa-IR" sz="24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7206" y="5906125"/>
            <a:ext cx="394236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www.msrt-expo.ir</a:t>
            </a:r>
            <a:endParaRPr lang="fa-IR" sz="40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414363"/>
              </p:ext>
            </p:extLst>
          </p:nvPr>
        </p:nvGraphicFramePr>
        <p:xfrm>
          <a:off x="4441373" y="1359241"/>
          <a:ext cx="7495254" cy="5338685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2949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5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284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  <a:cs typeface="B Titr" panose="00000700000000000000" pitchFamily="2" charset="-78"/>
                        </a:rPr>
                        <a:t>نام محصول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6514" marR="6514" marT="651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  <a:cs typeface="B Titr" panose="00000700000000000000" pitchFamily="2" charset="-78"/>
                        </a:rPr>
                        <a:t>نام شرکت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6514" marR="6514" marT="651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  <a:cs typeface="B Titr" panose="00000700000000000000" pitchFamily="2" charset="-78"/>
                        </a:rPr>
                        <a:t>مدیر واحد / هسته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6514" marR="6514" marT="651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  <a:cs typeface="B Titr" panose="00000700000000000000" pitchFamily="2" charset="-78"/>
                        </a:rPr>
                        <a:t>حضور در نمایشگاه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  <a:cs typeface="B Titr" panose="00000700000000000000" pitchFamily="2" charset="-78"/>
                        </a:rPr>
                        <a:t>وزارت علوم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6514" marR="6514" marT="651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  <a:cs typeface="B Titr" panose="00000700000000000000" pitchFamily="2" charset="-78"/>
                        </a:rPr>
                        <a:t>حضور در رونمایی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6514" marR="6514" marT="651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9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dirty="0">
                          <a:effectLst/>
                          <a:cs typeface="B Nazanin" panose="00000400000000000000" pitchFamily="2" charset="-78"/>
                        </a:rPr>
                        <a:t>دستگاه اکوپاد </a:t>
                      </a:r>
                      <a:endParaRPr lang="fa-IR" sz="18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rowSpan="3">
                  <a:txBody>
                    <a:bodyPr/>
                    <a:lstStyle/>
                    <a:p>
                      <a:pPr algn="ctr" rtl="1" fontAlgn="ctr"/>
                      <a:r>
                        <a:rPr lang="fa-IR" sz="1800" u="none" strike="noStrike" dirty="0">
                          <a:effectLst/>
                          <a:cs typeface="B Nazanin" panose="00000400000000000000" pitchFamily="2" charset="-78"/>
                        </a:rPr>
                        <a:t>افق انرژی صدرا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rowSpan="3">
                  <a:txBody>
                    <a:bodyPr/>
                    <a:lstStyle/>
                    <a:p>
                      <a:pPr algn="ctr" rtl="1" fontAlgn="ctr"/>
                      <a:r>
                        <a:rPr lang="fa-IR" sz="1800" u="none" strike="noStrike" dirty="0">
                          <a:effectLst/>
                          <a:cs typeface="B Nazanin" panose="00000400000000000000" pitchFamily="2" charset="-78"/>
                        </a:rPr>
                        <a:t>محمدرضا صفری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90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dirty="0">
                          <a:effectLst/>
                          <a:cs typeface="B Nazanin" panose="00000400000000000000" pitchFamily="2" charset="-78"/>
                        </a:rPr>
                        <a:t>دستگاه مکانیکال سیل های نیروگاهی </a:t>
                      </a:r>
                      <a:endParaRPr lang="fa-IR" sz="18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69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dirty="0">
                          <a:effectLst/>
                          <a:cs typeface="B Nazanin" panose="00000400000000000000" pitchFamily="2" charset="-78"/>
                        </a:rPr>
                        <a:t>فیلترهای 25 میکرون توربین نیروگاهی </a:t>
                      </a:r>
                      <a:endParaRPr lang="fa-IR" sz="18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8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dirty="0">
                          <a:effectLst/>
                          <a:cs typeface="B Nazanin" panose="00000400000000000000" pitchFamily="2" charset="-78"/>
                        </a:rPr>
                        <a:t>شریدر دوشفت </a:t>
                      </a:r>
                      <a:endParaRPr lang="fa-IR" sz="18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800" u="none" strike="noStrike" dirty="0">
                          <a:effectLst/>
                          <a:cs typeface="B Nazanin" panose="00000400000000000000" pitchFamily="2" charset="-78"/>
                        </a:rPr>
                        <a:t>ماشین آلات نوین بازیافت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800" u="none" strike="noStrike" dirty="0">
                          <a:effectLst/>
                          <a:cs typeface="B Nazanin" panose="00000400000000000000" pitchFamily="2" charset="-78"/>
                        </a:rPr>
                        <a:t>مصطفی طیبی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8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dirty="0">
                          <a:effectLst/>
                          <a:cs typeface="B Nazanin" panose="00000400000000000000" pitchFamily="2" charset="-78"/>
                        </a:rPr>
                        <a:t>شیشه پودر کن </a:t>
                      </a:r>
                      <a:endParaRPr lang="fa-IR" sz="18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8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dirty="0">
                          <a:effectLst/>
                          <a:cs typeface="B Nazanin" panose="00000400000000000000" pitchFamily="2" charset="-78"/>
                        </a:rPr>
                        <a:t>رولر اسکرین </a:t>
                      </a:r>
                      <a:endParaRPr lang="fa-IR" sz="18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rowSpan="4">
                  <a:txBody>
                    <a:bodyPr/>
                    <a:lstStyle/>
                    <a:p>
                      <a:pPr algn="ctr" rtl="1" fontAlgn="ctr"/>
                      <a:r>
                        <a:rPr lang="fa-IR" sz="1800" u="none" strike="noStrike">
                          <a:effectLst/>
                          <a:cs typeface="B Nazanin" panose="00000400000000000000" pitchFamily="2" charset="-78"/>
                        </a:rPr>
                        <a:t>صنعان طوفان فکر </a:t>
                      </a:r>
                      <a:endParaRPr lang="fa-IR" sz="18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rowSpan="4">
                  <a:txBody>
                    <a:bodyPr/>
                    <a:lstStyle/>
                    <a:p>
                      <a:pPr algn="ctr" rtl="1" fontAlgn="ctr"/>
                      <a:r>
                        <a:rPr lang="fa-IR" sz="1800" u="none" strike="noStrike" dirty="0">
                          <a:effectLst/>
                          <a:cs typeface="B Nazanin" panose="00000400000000000000" pitchFamily="2" charset="-78"/>
                        </a:rPr>
                        <a:t>دکتر اکبر جعفری 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8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dirty="0">
                          <a:effectLst/>
                          <a:cs typeface="B Nazanin" panose="00000400000000000000" pitchFamily="2" charset="-78"/>
                        </a:rPr>
                        <a:t>دستگاه پشم چین</a:t>
                      </a:r>
                      <a:endParaRPr lang="fa-IR" sz="18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8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dirty="0">
                          <a:effectLst/>
                          <a:cs typeface="B Nazanin" panose="00000400000000000000" pitchFamily="2" charset="-78"/>
                        </a:rPr>
                        <a:t>توان ده بادی-خورشيدي ترکیبی شهری</a:t>
                      </a:r>
                      <a:endParaRPr lang="fa-IR" sz="18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8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dirty="0">
                          <a:effectLst/>
                          <a:cs typeface="B Nazanin" panose="00000400000000000000" pitchFamily="2" charset="-78"/>
                        </a:rPr>
                        <a:t>مش خود تمیز شونده (ضد کور شدگی) پویا چشمه</a:t>
                      </a:r>
                      <a:endParaRPr lang="fa-IR" sz="18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14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dirty="0">
                          <a:effectLst/>
                          <a:cs typeface="B Nazanin" panose="00000400000000000000" pitchFamily="2" charset="-78"/>
                        </a:rPr>
                        <a:t>دستگاه پرس لابراتواری</a:t>
                      </a:r>
                      <a:endParaRPr lang="fa-IR" sz="18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u="none" strike="noStrike" dirty="0">
                          <a:effectLst/>
                          <a:cs typeface="B Nazanin" panose="00000400000000000000" pitchFamily="2" charset="-78"/>
                        </a:rPr>
                        <a:t>فکور سازان نوین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u="none" strike="noStrike" dirty="0">
                          <a:effectLst/>
                          <a:cs typeface="B Nazanin" panose="00000400000000000000" pitchFamily="2" charset="-78"/>
                        </a:rPr>
                        <a:t>داود محمد علی کرد</a:t>
                      </a:r>
                      <a:endParaRPr lang="fa-IR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cs typeface="B Nazanin" panose="00000400000000000000" pitchFamily="2" charset="-78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6514" marR="6514" marT="6514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39" y="1431226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90" y="4821864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07" y="2494126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61" y="3456227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4" y="1532025"/>
            <a:ext cx="1419423" cy="123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3" y="3319986"/>
            <a:ext cx="1266757" cy="292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0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vortex dir="r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33" y="1112199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00492" y="287943"/>
            <a:ext cx="10591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C00000"/>
                </a:solidFill>
                <a:cs typeface="B Titr" panose="00000700000000000000" pitchFamily="2" charset="-78"/>
              </a:rPr>
              <a:t>دستاوردهای پژوهش و فناوری در نمایشگاه استان خراسان رضوی - آذر 1399</a:t>
            </a:r>
            <a:endParaRPr lang="fa-IR" sz="28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724240"/>
              </p:ext>
            </p:extLst>
          </p:nvPr>
        </p:nvGraphicFramePr>
        <p:xfrm>
          <a:off x="5903796" y="1391638"/>
          <a:ext cx="6067834" cy="4765969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4196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0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u="none" strike="noStrike" dirty="0">
                          <a:effectLst/>
                          <a:cs typeface="B Titr" panose="00000700000000000000" pitchFamily="2" charset="-78"/>
                        </a:rPr>
                        <a:t>نام محصول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2884" marR="2884" marT="28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u="none" strike="noStrike" dirty="0" smtClean="0">
                          <a:effectLst/>
                          <a:cs typeface="B Titr" panose="00000700000000000000" pitchFamily="2" charset="-78"/>
                        </a:rPr>
                        <a:t>مرکز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2884" marR="2884" marT="28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2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دستگاه اکوپاد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دانشکده فنی منتظری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71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شریدر دوشفت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دانشکده فنی منتظری </a:t>
                      </a: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رولر اسکرین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دانشکده فنی منتظری </a:t>
                      </a: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17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دستگاه پشم چین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93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توان ده بادی-خورشيدي ترکیبی شهری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مش خود تمیز شونده (ضد کور شدگی) پویا چشمه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88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دستگاه پرس لابراتواری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 Nazanin" panose="00000400000000000000" pitchFamily="2" charset="-78"/>
                          <a:ea typeface="+mn-ea"/>
                          <a:cs typeface="B Nazanin" panose="00000400000000000000" pitchFamily="2" charset="-78"/>
                        </a:rPr>
                        <a:t>دانشکده فنی منتظری </a:t>
                      </a:r>
                      <a:endParaRPr kumimoji="0" lang="fa-IR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 Nazanin" panose="00000400000000000000" pitchFamily="2" charset="-78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12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پاور هارمونیک آنالایزر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 Nazanin" panose="00000400000000000000" pitchFamily="2" charset="-78"/>
                          <a:ea typeface="+mn-ea"/>
                          <a:cs typeface="B Nazanin" panose="00000400000000000000" pitchFamily="2" charset="-78"/>
                        </a:rPr>
                        <a:t>دانشکده فنی منتظری </a:t>
                      </a:r>
                      <a:endParaRPr kumimoji="0" lang="fa-IR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 Nazanin" panose="00000400000000000000" pitchFamily="2" charset="-78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76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رهگیری اسناد بر بستر بلاکچین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 Nazanin" panose="00000400000000000000" pitchFamily="2" charset="-78"/>
                          <a:ea typeface="+mn-ea"/>
                          <a:cs typeface="B Nazanin" panose="00000400000000000000" pitchFamily="2" charset="-78"/>
                        </a:rPr>
                        <a:t>دانشکده فنی منتظری </a:t>
                      </a:r>
                      <a:endParaRPr kumimoji="0" lang="fa-IR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 Nazanin" panose="00000400000000000000" pitchFamily="2" charset="-78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2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طراحی و ساخت دستگاه کنترل زاویه با عملکرد ملخ با قابلیت کترل آنلاین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 Nazanin" panose="00000400000000000000" pitchFamily="2" charset="-78"/>
                          <a:ea typeface="+mn-ea"/>
                          <a:cs typeface="B Nazanin" panose="00000400000000000000" pitchFamily="2" charset="-78"/>
                        </a:rPr>
                        <a:t>دانشکده فنی منتظری </a:t>
                      </a:r>
                      <a:endParaRPr kumimoji="0" lang="fa-IR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 Nazanin" panose="00000400000000000000" pitchFamily="2" charset="-78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ترانسدیوسر ایزوله اکتیو ولتاژی و جریانی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 Nazanin" panose="00000400000000000000" pitchFamily="2" charset="-78"/>
                          <a:ea typeface="+mn-ea"/>
                          <a:cs typeface="B Nazanin" panose="00000400000000000000" pitchFamily="2" charset="-78"/>
                        </a:rPr>
                        <a:t>دانشکده فنی منتظری </a:t>
                      </a:r>
                      <a:endParaRPr kumimoji="0" lang="fa-IR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 Nazanin" panose="00000400000000000000" pitchFamily="2" charset="-78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منابع تغذیه ایزوله </a:t>
                      </a:r>
                      <a:r>
                        <a:rPr lang="en-US" sz="1600" b="1" u="none" strike="noStrike" dirty="0">
                          <a:effectLst/>
                          <a:cs typeface="B Nazanin" panose="00000400000000000000" pitchFamily="2" charset="-78"/>
                        </a:rPr>
                        <a:t>DC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35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عملگر هوشمند پنجره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 Nazanin" panose="00000400000000000000" pitchFamily="2" charset="-78"/>
                          <a:ea typeface="+mn-ea"/>
                          <a:cs typeface="B Nazanin" panose="00000400000000000000" pitchFamily="2" charset="-78"/>
                        </a:rPr>
                        <a:t>دانشکده فنی منتظری </a:t>
                      </a:r>
                      <a:endParaRPr kumimoji="0" lang="fa-IR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 Nazanin" panose="00000400000000000000" pitchFamily="2" charset="-78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1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نگه دارنده ماسک بهداشتی و محافظ صورت به صورت یکپارچه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513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  <a:cs typeface="B Nazanin" panose="00000400000000000000" pitchFamily="2" charset="-78"/>
                        </a:rPr>
                        <a:t>دستگاه پرورش اندام چند کاره مجتمع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13" y="1984209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71" y="5117143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0" y="5185261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96" y="3829046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1" y="1133803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30" y="2790018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193" y="1133803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30" y="5185261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55" y="3918768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3" y="2864625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58" y="1735875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27" y="2938107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45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vortex dir="r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33" y="1112199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00492" y="261793"/>
            <a:ext cx="10591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C00000"/>
                </a:solidFill>
                <a:cs typeface="B Titr" panose="00000700000000000000" pitchFamily="2" charset="-78"/>
              </a:rPr>
              <a:t>دستاوردهای پژوهش و فناوری در نمایشگاه استان خراسان رضوی - آذر 1399</a:t>
            </a:r>
            <a:endParaRPr lang="fa-IR" sz="28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520144"/>
              </p:ext>
            </p:extLst>
          </p:nvPr>
        </p:nvGraphicFramePr>
        <p:xfrm>
          <a:off x="6022094" y="1897245"/>
          <a:ext cx="6067834" cy="4043045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3608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9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09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u="none" strike="noStrike" dirty="0">
                          <a:effectLst/>
                          <a:cs typeface="B Titr" panose="00000700000000000000" pitchFamily="2" charset="-78"/>
                        </a:rPr>
                        <a:t>نام محصول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2884" marR="2884" marT="28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u="none" strike="noStrike" dirty="0" smtClean="0">
                          <a:effectLst/>
                          <a:cs typeface="B Titr" panose="00000700000000000000" pitchFamily="2" charset="-78"/>
                        </a:rPr>
                        <a:t>مرکز 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2884" marR="2884" marT="28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75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طراحی مانتو با پته و سوزندوزی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آموزشکده دختران الزهرا(س)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681231846"/>
                  </a:ext>
                </a:extLst>
              </a:tr>
              <a:tr h="67740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طراحی و دوخت مانتو با تکنیک تپستری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آموزشکده دختران الزهرا(س</a:t>
                      </a:r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)</a:t>
                      </a:r>
                      <a:endParaRPr lang="fa-IR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3297714797"/>
                  </a:ext>
                </a:extLst>
              </a:tr>
              <a:tr h="45275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تله نوری هوشمند – کنترل</a:t>
                      </a:r>
                      <a:r>
                        <a:rPr lang="fa-IR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آفات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آموزشکده کشاورزی نیشابور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2816796774"/>
                  </a:ext>
                </a:extLst>
              </a:tr>
              <a:tr h="45275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دستگاه مارمالاد آلو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آموزشکده کشاورزی نیشابور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1158076537"/>
                  </a:ext>
                </a:extLst>
              </a:tr>
              <a:tr h="45275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تابلو طبیعت سبک رئال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آموزشکده سبزوار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3551392919"/>
                  </a:ext>
                </a:extLst>
              </a:tr>
              <a:tr h="45275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دستگاه اندازه گیری قد و وزن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آموزشکده قوچان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887096816"/>
                  </a:ext>
                </a:extLst>
              </a:tr>
              <a:tr h="45275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جی</a:t>
                      </a:r>
                      <a:r>
                        <a:rPr lang="fa-IR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پی اس </a:t>
                      </a:r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خودرو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آموزشکده قوچان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2884" marR="2884" marT="2884" marB="0" anchor="ctr"/>
                </a:tc>
                <a:extLst>
                  <a:ext uri="{0D108BD9-81ED-4DB2-BD59-A6C34878D82A}">
                    <a16:rowId xmlns:a16="http://schemas.microsoft.com/office/drawing/2014/main" val="2619098828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13" y="1984209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71" y="5117143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0" y="5185261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96" y="3829046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1" y="1133803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30" y="2790018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193" y="1133803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30" y="5185261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55" y="3918768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3" y="2864625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58" y="1735875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27" y="2938107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75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vortex dir="r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5991" y="131805"/>
            <a:ext cx="11637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طرح‌های منتخب مسابقه دست آوردهای پژوهشی اساتید استان خراسان رضوی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698" y="1461909"/>
            <a:ext cx="2704289" cy="314298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540885" y="4844374"/>
            <a:ext cx="3054485" cy="16926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مقام اول </a:t>
            </a:r>
          </a:p>
          <a:p>
            <a:pPr algn="ctr"/>
            <a:endParaRPr lang="fa-IR" sz="5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دستگاه بدنسازی چند منظوره </a:t>
            </a:r>
          </a:p>
          <a:p>
            <a:pPr algn="ctr"/>
            <a:endParaRPr lang="fa-IR" sz="7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آقای مهندس جعفر ثنائی </a:t>
            </a:r>
          </a:p>
          <a:p>
            <a:pPr algn="ctr"/>
            <a:endParaRPr lang="en-US" sz="10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دانشکده فنی منتظری مشهد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93624" y="4844374"/>
            <a:ext cx="3198268" cy="16926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مقام دوم</a:t>
            </a:r>
          </a:p>
          <a:p>
            <a:pPr algn="ctr"/>
            <a:endParaRPr lang="fa-IR" sz="5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cs typeface="B Nazanin" panose="00000400000000000000" pitchFamily="2" charset="-78"/>
              </a:rPr>
              <a:t>دستگاه مش خود تمیز </a:t>
            </a:r>
            <a:r>
              <a:rPr lang="fa-IR" b="1" dirty="0" smtClean="0">
                <a:cs typeface="B Nazanin" panose="00000400000000000000" pitchFamily="2" charset="-78"/>
              </a:rPr>
              <a:t>- پویا </a:t>
            </a:r>
            <a:r>
              <a:rPr lang="fa-IR" b="1" dirty="0">
                <a:cs typeface="B Nazanin" panose="00000400000000000000" pitchFamily="2" charset="-78"/>
              </a:rPr>
              <a:t>چشمه</a:t>
            </a:r>
          </a:p>
          <a:p>
            <a:pPr algn="ctr"/>
            <a:endParaRPr lang="fa-IR" sz="7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آقای دکتر اکبر جعفری</a:t>
            </a:r>
          </a:p>
          <a:p>
            <a:pPr algn="ctr"/>
            <a:endParaRPr lang="fa-IR" sz="1050" b="1" dirty="0"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cs typeface="B Nazanin" panose="00000400000000000000" pitchFamily="2" charset="-78"/>
              </a:rPr>
              <a:t>دانشکده فنی منتظری مشهد</a:t>
            </a:r>
          </a:p>
          <a:p>
            <a:pPr algn="ctr"/>
            <a:endParaRPr lang="fa-IR" sz="1050" b="1" dirty="0">
              <a:cs typeface="B Nazanin" panose="000004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6630" y="4844374"/>
            <a:ext cx="3054485" cy="16926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مقام سوم</a:t>
            </a:r>
          </a:p>
          <a:p>
            <a:pPr algn="ctr"/>
            <a:endParaRPr lang="fa-IR" sz="7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تله نوری هوشمند کنترل </a:t>
            </a:r>
            <a:r>
              <a:rPr lang="fa-IR" b="1" dirty="0">
                <a:cs typeface="B Nazanin" panose="00000400000000000000" pitchFamily="2" charset="-78"/>
              </a:rPr>
              <a:t>آفات</a:t>
            </a:r>
            <a:endParaRPr lang="en-US" b="1" dirty="0">
              <a:cs typeface="B Nazanin" panose="00000400000000000000" pitchFamily="2" charset="-78"/>
            </a:endParaRPr>
          </a:p>
          <a:p>
            <a:pPr algn="ctr"/>
            <a:endParaRPr lang="fa-IR" sz="7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آقای دکتر محمود مهرانیان</a:t>
            </a:r>
          </a:p>
          <a:p>
            <a:pPr algn="ctr"/>
            <a:endParaRPr lang="fa-IR" sz="105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cs typeface="B Nazanin" panose="00000400000000000000" pitchFamily="2" charset="-78"/>
              </a:rPr>
              <a:t>دانشکده فنی منتظری مشهد</a:t>
            </a:r>
          </a:p>
          <a:p>
            <a:pPr algn="ctr"/>
            <a:endParaRPr lang="fa-IR" sz="1050" b="1" dirty="0">
              <a:cs typeface="B Nazanin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05" y="1461909"/>
            <a:ext cx="3054485" cy="3117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50" y="1461909"/>
            <a:ext cx="2688077" cy="311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4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2192000" cy="981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3385" y="229256"/>
            <a:ext cx="11637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C00000"/>
                </a:solidFill>
                <a:cs typeface="B Titr" panose="00000700000000000000" pitchFamily="2" charset="-78"/>
              </a:rPr>
              <a:t>طرح‌های منتخب مسابقه دست آوردهای پژوهشی </a:t>
            </a:r>
            <a:r>
              <a:rPr lang="fa-IR" sz="2800" dirty="0">
                <a:solidFill>
                  <a:srgbClr val="C00000"/>
                </a:solidFill>
                <a:cs typeface="B Titr" panose="00000700000000000000" pitchFamily="2" charset="-78"/>
              </a:rPr>
              <a:t>دانشجویان استان خراسان رضوی</a:t>
            </a:r>
            <a:endParaRPr lang="fa-IR" sz="2800" dirty="0" smtClean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17874" y="4096105"/>
            <a:ext cx="2822827" cy="25478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مقام اول </a:t>
            </a:r>
          </a:p>
          <a:p>
            <a:pPr algn="ctr"/>
            <a:endParaRPr lang="fa-IR" sz="5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sz="1600" b="1" dirty="0">
                <a:cs typeface="B Nazanin" panose="00000400000000000000" pitchFamily="2" charset="-78"/>
              </a:rPr>
              <a:t>دستگاه طراحی وساخت دستگاه کنترل زاویه با عملگر ملخ با قبلیت کنترل انلاین</a:t>
            </a:r>
          </a:p>
          <a:p>
            <a:pPr algn="ctr"/>
            <a:endParaRPr lang="fa-IR" sz="7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آقایان سید امیر علی معصومی </a:t>
            </a: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علیرضا نوروزی</a:t>
            </a:r>
          </a:p>
          <a:p>
            <a:pPr algn="ctr"/>
            <a:endParaRPr lang="fa-IR" sz="700" b="1" dirty="0"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cs typeface="B Nazanin" panose="00000400000000000000" pitchFamily="2" charset="-78"/>
              </a:rPr>
              <a:t>دانشکده فنی </a:t>
            </a:r>
            <a:r>
              <a:rPr lang="fa-IR" b="1" dirty="0" smtClean="0">
                <a:cs typeface="B Nazanin" panose="00000400000000000000" pitchFamily="2" charset="-78"/>
              </a:rPr>
              <a:t>شهید </a:t>
            </a:r>
            <a:r>
              <a:rPr lang="fa-IR" b="1" dirty="0">
                <a:cs typeface="B Nazanin" panose="00000400000000000000" pitchFamily="2" charset="-78"/>
              </a:rPr>
              <a:t>منتظری</a:t>
            </a:r>
          </a:p>
          <a:p>
            <a:pPr algn="ctr"/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54885" y="4164960"/>
            <a:ext cx="2709152" cy="24790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مقام دوم</a:t>
            </a:r>
          </a:p>
          <a:p>
            <a:pPr algn="ctr"/>
            <a:endParaRPr lang="fa-IR" sz="5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cs typeface="B Nazanin" panose="00000400000000000000" pitchFamily="2" charset="-78"/>
              </a:rPr>
              <a:t>دستگاه پرس لابراتوری دندان </a:t>
            </a:r>
            <a:r>
              <a:rPr lang="fa-IR" b="1" dirty="0" smtClean="0">
                <a:cs typeface="B Nazanin" panose="00000400000000000000" pitchFamily="2" charset="-78"/>
              </a:rPr>
              <a:t>سازی</a:t>
            </a:r>
          </a:p>
          <a:p>
            <a:pPr algn="ctr"/>
            <a:endParaRPr lang="fa-IR" sz="700" b="1" dirty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آقایان حمیدرضا فتحی </a:t>
            </a: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داود محمدعلی کرد</a:t>
            </a:r>
          </a:p>
          <a:p>
            <a:pPr algn="ctr"/>
            <a:endParaRPr lang="fa-IR" sz="7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دانشکده فنی شهید منتظری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215" y="1196502"/>
            <a:ext cx="2363820" cy="2684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59" y="1196501"/>
            <a:ext cx="2399803" cy="268483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229583" y="4164958"/>
            <a:ext cx="2709152" cy="24790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مقام سوم مشترک</a:t>
            </a:r>
          </a:p>
          <a:p>
            <a:pPr algn="ctr"/>
            <a:endParaRPr lang="fa-IR" sz="5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تابلو پیدا و پنهان</a:t>
            </a:r>
          </a:p>
          <a:p>
            <a:pPr algn="ctr"/>
            <a:endParaRPr lang="fa-IR" sz="1050" b="1" dirty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خانم معصومه طالبی</a:t>
            </a:r>
          </a:p>
          <a:p>
            <a:pPr algn="ctr"/>
            <a:endParaRPr lang="fa-IR" sz="1200" b="1" dirty="0"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cs typeface="B Nazanin" panose="00000400000000000000" pitchFamily="2" charset="-78"/>
              </a:rPr>
              <a:t>آموزشکده فنی سبزوار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52919" y="4164959"/>
            <a:ext cx="2709152" cy="24790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مقام سوم مشترک</a:t>
            </a:r>
          </a:p>
          <a:p>
            <a:pPr algn="ctr"/>
            <a:endParaRPr lang="fa-IR" sz="5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cs typeface="B Nazanin" panose="00000400000000000000" pitchFamily="2" charset="-78"/>
              </a:rPr>
              <a:t>دستگاه پرس لابراتوری دندان </a:t>
            </a:r>
            <a:r>
              <a:rPr lang="fa-IR" b="1" dirty="0" smtClean="0">
                <a:cs typeface="B Nazanin" panose="00000400000000000000" pitchFamily="2" charset="-78"/>
              </a:rPr>
              <a:t>سازی</a:t>
            </a:r>
          </a:p>
          <a:p>
            <a:pPr algn="ctr"/>
            <a:endParaRPr lang="fa-IR" sz="700" b="1" dirty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خانم مریم اسمعیلی</a:t>
            </a:r>
          </a:p>
          <a:p>
            <a:pPr algn="ctr"/>
            <a:endParaRPr lang="fa-IR" sz="8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آموزشکده فنی الزهرا(س)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2208"/>
            <a:ext cx="2301558" cy="2669126"/>
          </a:xfrm>
          <a:prstGeom prst="rect">
            <a:avLst/>
          </a:prstGeom>
        </p:spPr>
      </p:pic>
      <p:pic>
        <p:nvPicPr>
          <p:cNvPr id="18" name="image4.png"/>
          <p:cNvPicPr/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3249595" y="1121834"/>
            <a:ext cx="2669126" cy="284988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340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7477</TotalTime>
  <Words>808</Words>
  <Application>Microsoft Office PowerPoint</Application>
  <PresentationFormat>Widescreen</PresentationFormat>
  <Paragraphs>291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 Nazanin</vt:lpstr>
      <vt:lpstr>B Titr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samira</dc:creator>
  <cp:lastModifiedBy>کرمی زهرا</cp:lastModifiedBy>
  <cp:revision>384</cp:revision>
  <dcterms:created xsi:type="dcterms:W3CDTF">2020-12-03T11:02:07Z</dcterms:created>
  <dcterms:modified xsi:type="dcterms:W3CDTF">2021-02-13T05:24:53Z</dcterms:modified>
</cp:coreProperties>
</file>